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930" r:id="rId1"/>
  </p:sldMasterIdLst>
  <p:notesMasterIdLst>
    <p:notesMasterId r:id="rId19"/>
  </p:notesMasterIdLst>
  <p:sldIdLst>
    <p:sldId id="269" r:id="rId2"/>
    <p:sldId id="270" r:id="rId3"/>
    <p:sldId id="273" r:id="rId4"/>
    <p:sldId id="279" r:id="rId5"/>
    <p:sldId id="280" r:id="rId6"/>
    <p:sldId id="294" r:id="rId7"/>
    <p:sldId id="275" r:id="rId8"/>
    <p:sldId id="276" r:id="rId9"/>
    <p:sldId id="278" r:id="rId10"/>
    <p:sldId id="285" r:id="rId11"/>
    <p:sldId id="286" r:id="rId12"/>
    <p:sldId id="284" r:id="rId13"/>
    <p:sldId id="287" r:id="rId14"/>
    <p:sldId id="274" r:id="rId15"/>
    <p:sldId id="293" r:id="rId16"/>
    <p:sldId id="291" r:id="rId17"/>
    <p:sldId id="292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96" y="24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4" d="100"/>
        <a:sy n="54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</p:spPr>
        <p:txBody>
          <a:bodyPr wrap="square" lIns="91440" tIns="45720" rIns="91440" bIns="45720" anchor="t"/>
          <a:lstStyle>
            <a:lvl1pPr lvl="0">
              <a:defRPr/>
            </a:lvl1pPr>
          </a:lstStyle>
          <a:p>
            <a:endParaRPr/>
          </a:p>
        </p:txBody>
      </p:sp>
      <p:sp>
        <p:nvSpPr>
          <p:cNvPr id="3" name="Date Placeholder 2"/>
          <p:cNvSpPr txBox="1">
            <a:spLocks noGrp="1"/>
          </p:cNvSpPr>
          <p:nvPr>
            <p:ph type="dt" idx="1"/>
          </p:nvPr>
        </p:nvSpPr>
        <p:spPr>
          <a:xfrm>
            <a:off x="3884612" y="0"/>
            <a:ext cx="2971800" cy="457200"/>
          </a:xfrm>
          <a:prstGeom prst="rect">
            <a:avLst/>
          </a:prstGeom>
          <a:noFill/>
        </p:spPr>
        <p:txBody>
          <a:bodyPr wrap="square" lIns="91440" tIns="45720" rIns="91440" bIns="45720" anchor="t"/>
          <a:lstStyle>
            <a:lvl1pPr lvl="0">
              <a:defRPr/>
            </a:lvl1pPr>
          </a:lstStyle>
          <a:p>
            <a:endParaRPr/>
          </a:p>
        </p:txBody>
      </p:sp>
      <p:sp>
        <p:nvSpPr>
          <p:cNvPr id="4" name="Slide Image Placeholder 3"/>
          <p:cNvSpPr txBox="1"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srgbClr val="000000"/>
            </a:solidFill>
          </a:ln>
        </p:spPr>
        <p:txBody>
          <a:bodyPr wrap="square" lIns="91440" tIns="45720" rIns="91440" bIns="45720" anchor="ctr"/>
          <a:lstStyle>
            <a:lvl1pPr lvl="0">
              <a:defRPr/>
            </a:lvl1pPr>
          </a:lstStyle>
          <a:p>
            <a:endParaRPr/>
          </a:p>
        </p:txBody>
      </p:sp>
      <p:sp>
        <p:nvSpPr>
          <p:cNvPr id="5" name="Notes Placeholder 4"/>
          <p:cNvSpPr txBox="1">
            <a:spLocks noGrp="1"/>
          </p:cNvSpPr>
          <p:nvPr>
            <p:ph type="body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</p:spPr>
        <p:txBody>
          <a:bodyPr wrap="square" lIns="91440" tIns="45720" rIns="91440" bIns="45720" anchor="t"/>
          <a:lstStyle>
            <a:lvl1pPr lvl="0">
              <a:defRPr/>
            </a:lvl1pPr>
          </a:lstStyle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6" name="Footer Placeholder 5"/>
          <p:cNvSpPr txBox="1">
            <a:spLocks noGrp="1"/>
          </p:cNvSpPr>
          <p:nvPr>
            <p:ph type="ftr" idx="4"/>
          </p:nvPr>
        </p:nvSpPr>
        <p:spPr>
          <a:xfrm>
            <a:off x="0" y="8685212"/>
            <a:ext cx="2971800" cy="457200"/>
          </a:xfrm>
          <a:prstGeom prst="rect">
            <a:avLst/>
          </a:prstGeom>
          <a:noFill/>
        </p:spPr>
        <p:txBody>
          <a:bodyPr wrap="square" lIns="91440" tIns="45720" rIns="91440" bIns="45720" anchor="b"/>
          <a:lstStyle>
            <a:lvl1pPr lvl="0">
              <a:defRPr/>
            </a:lvl1pPr>
          </a:lstStyle>
          <a:p>
            <a:endParaRPr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idx="5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</p:spPr>
        <p:txBody>
          <a:bodyPr wrap="square" lIns="91440" tIns="45720" rIns="91440" bIns="45720" anchor="b"/>
          <a:lstStyle>
            <a:lvl1pPr lvl="0">
              <a:defRPr/>
            </a:lvl1pPr>
          </a:lstStyle>
          <a:p>
            <a:fld id="{8B38DBA3-52F9-4AF4-A6A4-FA4D7DB2F99C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959512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 txBox="1"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</p:spPr>
        <p:txBody>
          <a:bodyPr wrap="square" anchor="t"/>
          <a:lstStyle>
            <a:lvl1pPr lvl="0">
              <a:defRPr/>
            </a:lvl1pPr>
          </a:lstStyle>
          <a:p>
            <a:endParaRPr/>
          </a:p>
        </p:txBody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</p:spPr>
        <p:txBody>
          <a:bodyPr wrap="square" anchor="t"/>
          <a:lstStyle>
            <a:lvl1pPr lvl="0">
              <a:defRPr/>
            </a:lvl1pPr>
          </a:lstStyle>
          <a:p>
            <a:endParaRPr/>
          </a:p>
        </p:txBody>
      </p:sp>
      <p:sp>
        <p:nvSpPr>
          <p:cNvPr id="4" name="Slide Number Placeholder 3"/>
          <p:cNvSpPr txBox="1">
            <a:spLocks noGrp="1"/>
          </p:cNvSpPr>
          <p:nvPr>
            <p:ph type="sldNum" idx="10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</p:spPr>
        <p:txBody>
          <a:bodyPr wrap="square" anchor="t"/>
          <a:lstStyle>
            <a:lvl1pPr lvl="0">
              <a:defRPr/>
            </a:lvl1pPr>
          </a:lstStyle>
          <a:p>
            <a:fld id="{8B38DBA3-52F9-4AF4-A6A4-FA4D7DB2F99C}" type="slidenum">
              <a:t>2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 txBox="1"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</p:spPr>
        <p:txBody>
          <a:bodyPr wrap="square" anchor="t"/>
          <a:lstStyle>
            <a:lvl1pPr lvl="0">
              <a:defRPr/>
            </a:lvl1pPr>
          </a:lstStyle>
          <a:p>
            <a:endParaRPr/>
          </a:p>
        </p:txBody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</p:spPr>
        <p:txBody>
          <a:bodyPr wrap="square" anchor="t"/>
          <a:lstStyle>
            <a:lvl1pPr lvl="0">
              <a:defRPr/>
            </a:lvl1pPr>
          </a:lstStyle>
          <a:p>
            <a:endParaRPr/>
          </a:p>
        </p:txBody>
      </p:sp>
      <p:sp>
        <p:nvSpPr>
          <p:cNvPr id="4" name="Slide Number Placeholder 3"/>
          <p:cNvSpPr txBox="1">
            <a:spLocks noGrp="1"/>
          </p:cNvSpPr>
          <p:nvPr>
            <p:ph type="sldNum" idx="10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</p:spPr>
        <p:txBody>
          <a:bodyPr wrap="square" anchor="t"/>
          <a:lstStyle>
            <a:lvl1pPr lvl="0">
              <a:defRPr/>
            </a:lvl1pPr>
          </a:lstStyle>
          <a:p>
            <a:fld id="{8B38DBA3-52F9-4AF4-A6A4-FA4D7DB2F99C}" type="slidenum">
              <a:t>13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এই</a:t>
            </a:r>
            <a:r>
              <a:rPr lang="en-US" dirty="0"/>
              <a:t> </a:t>
            </a:r>
            <a:r>
              <a:rPr lang="en-US" dirty="0" err="1"/>
              <a:t>স্লাইডে</a:t>
            </a:r>
            <a:r>
              <a:rPr lang="en-US" dirty="0"/>
              <a:t> </a:t>
            </a:r>
            <a:r>
              <a:rPr lang="en-US" dirty="0" err="1"/>
              <a:t>ট্রিগার</a:t>
            </a:r>
            <a:r>
              <a:rPr lang="en-US" dirty="0"/>
              <a:t> </a:t>
            </a:r>
            <a:r>
              <a:rPr lang="en-US" dirty="0" err="1"/>
              <a:t>এয়ানিমেশন</a:t>
            </a:r>
            <a:r>
              <a:rPr lang="en-US" baseline="0" dirty="0"/>
              <a:t> </a:t>
            </a:r>
            <a:r>
              <a:rPr lang="en-US" baseline="0" dirty="0" err="1"/>
              <a:t>ব্যবহার</a:t>
            </a:r>
            <a:r>
              <a:rPr lang="en-US" baseline="0" dirty="0"/>
              <a:t> </a:t>
            </a:r>
            <a:r>
              <a:rPr lang="en-US" baseline="0" dirty="0" err="1"/>
              <a:t>করা</a:t>
            </a:r>
            <a:r>
              <a:rPr lang="en-US" baseline="0" dirty="0"/>
              <a:t> </a:t>
            </a:r>
            <a:r>
              <a:rPr lang="en-US" baseline="0" dirty="0" err="1"/>
              <a:t>হয়েছে</a:t>
            </a:r>
            <a:r>
              <a:rPr lang="en-US" baseline="0" dirty="0"/>
              <a:t>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B38DBA3-52F9-4AF4-A6A4-FA4D7DB2F99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3709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8B38DBA3-52F9-4AF4-A6A4-FA4D7DB2F9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999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8DBA3-52F9-4AF4-A6A4-FA4D7DB2F9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915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8B38DBA3-52F9-4AF4-A6A4-FA4D7DB2F9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297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8DBA3-52F9-4AF4-A6A4-FA4D7DB2F9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659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8B38DBA3-52F9-4AF4-A6A4-FA4D7DB2F9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168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8B38DBA3-52F9-4AF4-A6A4-FA4D7DB2F9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294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8B38DBA3-52F9-4AF4-A6A4-FA4D7DB2F9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568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8DBA3-52F9-4AF4-A6A4-FA4D7DB2F9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094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8B38DBA3-52F9-4AF4-A6A4-FA4D7DB2F9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084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8DBA3-52F9-4AF4-A6A4-FA4D7DB2F9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805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8B38DBA3-52F9-4AF4-A6A4-FA4D7DB2F9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497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67000"/>
              </a:schemeClr>
            </a:gs>
            <a:gs pos="48000">
              <a:schemeClr val="accent6">
                <a:lumMod val="97000"/>
                <a:lumOff val="3000"/>
              </a:schemeClr>
            </a:gs>
            <a:gs pos="100000">
              <a:schemeClr val="accent6">
                <a:lumMod val="60000"/>
                <a:lumOff val="4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38DBA3-52F9-4AF4-A6A4-FA4D7DB2F9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356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1" r:id="rId1"/>
    <p:sldLayoutId id="2147483932" r:id="rId2"/>
    <p:sldLayoutId id="2147483933" r:id="rId3"/>
    <p:sldLayoutId id="2147483934" r:id="rId4"/>
    <p:sldLayoutId id="2147483935" r:id="rId5"/>
    <p:sldLayoutId id="2147483936" r:id="rId6"/>
    <p:sldLayoutId id="2147483937" r:id="rId7"/>
    <p:sldLayoutId id="2147483938" r:id="rId8"/>
    <p:sldLayoutId id="2147483939" r:id="rId9"/>
    <p:sldLayoutId id="2147483940" r:id="rId10"/>
    <p:sldLayoutId id="2147483941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g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Alternate Process 1"/>
          <p:cNvSpPr/>
          <p:nvPr/>
        </p:nvSpPr>
        <p:spPr>
          <a:xfrm>
            <a:off x="0" y="0"/>
            <a:ext cx="12192000" cy="6857999"/>
          </a:xfrm>
          <a:prstGeom prst="flowChartAlternateProcess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81200" y="309175"/>
            <a:ext cx="9372600" cy="762000"/>
          </a:xfrm>
          <a:prstGeom prst="rect">
            <a:avLst/>
          </a:prstGeom>
          <a:noFill/>
        </p:spPr>
        <p:txBody>
          <a:bodyPr wrap="square" anchor="t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lvl="0">
              <a:defRPr/>
            </a:lvl1pPr>
          </a:lstStyle>
          <a:p>
            <a:pPr lvl="0" algn="ctr"/>
            <a:r>
              <a:rPr lang="bn-IN" sz="4400" b="1" spc="50" dirty="0">
                <a:ln w="1143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আজকের  </a:t>
            </a:r>
            <a:r>
              <a:rPr lang="en-US" sz="4400" b="1" spc="50" dirty="0" err="1">
                <a:ln w="1143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মাল্টিমিডিয়া</a:t>
            </a:r>
            <a:r>
              <a:rPr lang="en-US" sz="4400" b="1" spc="50" dirty="0">
                <a:ln w="1143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sz="4400" b="1" spc="50" dirty="0">
                <a:ln w="1143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ক্লাশে সবাইকে </a:t>
            </a:r>
            <a:r>
              <a:rPr sz="4400" b="1" spc="50" dirty="0" err="1">
                <a:ln w="1143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স্বাগতম</a:t>
            </a:r>
            <a:endParaRPr sz="4400" b="1" spc="50" dirty="0">
              <a:ln w="11430"/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hg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2800" y="1340243"/>
            <a:ext cx="4800600" cy="41775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FF000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02" y="5718406"/>
            <a:ext cx="12170898" cy="113959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lowchart: Alternate Process 6"/>
          <p:cNvSpPr/>
          <p:nvPr/>
        </p:nvSpPr>
        <p:spPr>
          <a:xfrm>
            <a:off x="0" y="0"/>
            <a:ext cx="12192000" cy="6857999"/>
          </a:xfrm>
          <a:prstGeom prst="flowChartAlternateProcess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28544" y="5009040"/>
            <a:ext cx="4751363" cy="646112"/>
          </a:xfrm>
          <a:prstGeom prst="rect">
            <a:avLst/>
          </a:prstGeom>
          <a:noFill/>
        </p:spPr>
        <p:txBody>
          <a:bodyPr wrap="square" anchor="t"/>
          <a:lstStyle>
            <a:lvl1pPr lvl="0">
              <a:defRPr/>
            </a:lvl1pPr>
          </a:lstStyle>
          <a:p>
            <a:pPr lvl="0" algn="ctr"/>
            <a:r>
              <a:rPr lang="bn-IN" sz="24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যেখানে সেখানে </a:t>
            </a:r>
            <a:r>
              <a:rPr lang="en-US" sz="24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ময়লা</a:t>
            </a:r>
            <a:r>
              <a:rPr lang="en-US" sz="24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আবর্জনা</a:t>
            </a:r>
            <a:r>
              <a:rPr lang="en-US" sz="24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4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ফেললে</a:t>
            </a:r>
            <a:r>
              <a:rPr sz="24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686" y="1427028"/>
            <a:ext cx="5029200" cy="3333453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3962400" y="228601"/>
            <a:ext cx="464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কারণে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বায়ু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দূষণ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হতে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পারে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02" y="5718406"/>
            <a:ext cx="12170898" cy="113959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4572" y="1397148"/>
            <a:ext cx="4629628" cy="339321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620000" y="5007123"/>
            <a:ext cx="1981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মলমূত্র ত্যাগ</a:t>
            </a:r>
            <a:endParaRPr lang="en-US" sz="32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Alternate Process 5"/>
          <p:cNvSpPr/>
          <p:nvPr/>
        </p:nvSpPr>
        <p:spPr>
          <a:xfrm>
            <a:off x="0" y="-28136"/>
            <a:ext cx="12192000" cy="6886135"/>
          </a:xfrm>
          <a:prstGeom prst="flowChartAlternateProcess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71800" y="141142"/>
            <a:ext cx="4267200" cy="706437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</p:spPr>
        <p:txBody>
          <a:bodyPr wrap="square" anchor="t"/>
          <a:lstStyle>
            <a:lvl1pPr lvl="0">
              <a:defRPr/>
            </a:lvl1pPr>
          </a:lstStyle>
          <a:p>
            <a:pPr lvl="0" algn="ctr"/>
            <a:r>
              <a:rPr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দুষিত</a:t>
            </a:r>
            <a:r>
              <a:rPr lang="bn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বায়ুর প্রভাবে কী কী</a:t>
            </a:r>
            <a:r>
              <a:rPr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হচ্ছে</a:t>
            </a:r>
            <a:r>
              <a:rPr lang="bn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 descr="sa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175068"/>
            <a:ext cx="4191000" cy="33969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FF000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1184446"/>
            <a:ext cx="4343400" cy="33875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FF0000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TextBox 1"/>
          <p:cNvSpPr txBox="1"/>
          <p:nvPr/>
        </p:nvSpPr>
        <p:spPr>
          <a:xfrm>
            <a:off x="1524000" y="5133631"/>
            <a:ext cx="129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কাশি হয়</a:t>
            </a:r>
            <a:endParaRPr lang="en-US" sz="32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72200" y="4727961"/>
            <a:ext cx="2819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ফুসফুসে ক্যান্সার হয়</a:t>
            </a:r>
            <a:endParaRPr lang="en-US" sz="32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02" y="5718406"/>
            <a:ext cx="12170898" cy="113959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Alternate Process 4"/>
          <p:cNvSpPr/>
          <p:nvPr/>
        </p:nvSpPr>
        <p:spPr>
          <a:xfrm>
            <a:off x="0" y="31654"/>
            <a:ext cx="12192000" cy="6826346"/>
          </a:xfrm>
          <a:prstGeom prst="flowChartAlternateProcess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pic>
        <p:nvPicPr>
          <p:cNvPr id="4" name="Picture 3" descr="hg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496" y="832338"/>
            <a:ext cx="4588904" cy="3968261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3584917" y="1"/>
            <a:ext cx="4267200" cy="706437"/>
          </a:xfrm>
          <a:prstGeom prst="rect">
            <a:avLst/>
          </a:prstGeom>
          <a:noFill/>
        </p:spPr>
        <p:txBody>
          <a:bodyPr wrap="square" anchor="t"/>
          <a:lstStyle>
            <a:lvl1pPr lvl="0">
              <a:defRPr/>
            </a:lvl1pPr>
          </a:lstStyle>
          <a:p>
            <a:pPr lvl="0" algn="ctr"/>
            <a:r>
              <a:rPr sz="32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দুষিত</a:t>
            </a:r>
            <a:r>
              <a:rPr lang="bn-IN" sz="32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বায়ুর প্রভাবে কী কী</a:t>
            </a:r>
            <a:r>
              <a:rPr sz="32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sz="32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হচ্ছে</a:t>
            </a:r>
            <a:r>
              <a:rPr lang="bn-IN" sz="32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sz="32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" name="Picture 6" descr="fewf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5737274" y="847579"/>
            <a:ext cx="5424948" cy="3953020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2286000" y="5087088"/>
            <a:ext cx="16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এসিড বৃষ্টি</a:t>
            </a:r>
            <a:endParaRPr lang="en-US" sz="28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239000" y="5036876"/>
            <a:ext cx="304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4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পৃথিবীর তাপমাত্রা বৃদ্ধি পায়</a:t>
            </a:r>
            <a:endParaRPr lang="en-US" sz="24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02" y="5718406"/>
            <a:ext cx="12170898" cy="113959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Alternate Process 3"/>
          <p:cNvSpPr/>
          <p:nvPr/>
        </p:nvSpPr>
        <p:spPr>
          <a:xfrm>
            <a:off x="0" y="0"/>
            <a:ext cx="12192000" cy="6857999"/>
          </a:xfrm>
          <a:prstGeom prst="flowChartAlternateProcess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304799"/>
            <a:ext cx="9525000" cy="46911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1447800" y="1858089"/>
            <a:ext cx="4191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তোমার প্রাথমিক বিজ্ঞান বইয়ের ১১পৃষ্ঠা খোল।</a:t>
            </a:r>
            <a:endParaRPr lang="en-US" sz="32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199" y="838200"/>
            <a:ext cx="3259667" cy="33528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Alternate Process 4"/>
          <p:cNvSpPr/>
          <p:nvPr/>
        </p:nvSpPr>
        <p:spPr>
          <a:xfrm>
            <a:off x="0" y="0"/>
            <a:ext cx="12192000" cy="6858000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highlight>
                <a:srgbClr val="FFFF00"/>
              </a:highligh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641537" y="88677"/>
            <a:ext cx="36830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সঠিক উত্তরটি খাতায় লেখ।</a:t>
            </a:r>
            <a:endParaRPr lang="en-US" sz="32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497824" y="932303"/>
            <a:ext cx="457200" cy="5334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50400" y="908857"/>
            <a:ext cx="39464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কোনটি বায়ু দূষণের কারণ?</a:t>
            </a:r>
            <a:endParaRPr lang="en-US" sz="32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72674" y="1592945"/>
            <a:ext cx="3768603" cy="52322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bn-IN" sz="28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ক) কীটনাশকের ব্যবহার</a:t>
            </a:r>
            <a:endParaRPr lang="en-US" sz="28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72673" y="2279845"/>
            <a:ext cx="3768603" cy="52322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bn-IN" sz="28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খ) কলকারখানার ধোঁয়া।</a:t>
            </a:r>
            <a:endParaRPr lang="en-US" sz="28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36341" y="1672347"/>
            <a:ext cx="3579057" cy="52322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bn-IN" sz="28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গ)উচ্চ শব্দে গান বাজানো।</a:t>
            </a:r>
            <a:endParaRPr lang="en-US" sz="28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64978" y="2402659"/>
            <a:ext cx="3650419" cy="52322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bn-IN" sz="28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ঘ)রাসায়নিক পদার্থের মিশ্রণ</a:t>
            </a:r>
            <a:endParaRPr lang="en-US" sz="28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446060" y="3203175"/>
            <a:ext cx="450752" cy="5334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২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96812" y="3203175"/>
            <a:ext cx="66610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বায়ু দূষণে কোন রোগটি হয়?</a:t>
            </a:r>
            <a:endParaRPr lang="en-US" sz="32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72674" y="4105925"/>
            <a:ext cx="2951795" cy="52322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bn-IN" sz="28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ক)কলেরা</a:t>
            </a:r>
            <a:endParaRPr lang="en-US" sz="28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72674" y="5152365"/>
            <a:ext cx="3054664" cy="52322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bn-IN" sz="28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খ)চর্মরোগ</a:t>
            </a:r>
            <a:endParaRPr lang="en-US" sz="28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037698" y="4118152"/>
            <a:ext cx="3665661" cy="52322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bn-IN" sz="28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গ)জন্ডিস</a:t>
            </a:r>
            <a:endParaRPr lang="en-US" sz="28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249739" y="5090607"/>
            <a:ext cx="3665660" cy="52322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bn-IN" sz="28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ঘ)ফুসফুসে ক্যান্সার</a:t>
            </a:r>
            <a:endParaRPr lang="en-US" sz="28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02" y="5718406"/>
            <a:ext cx="12170898" cy="1139593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8139012" y="235084"/>
            <a:ext cx="2916442" cy="1147742"/>
            <a:chOff x="7799153" y="800514"/>
            <a:chExt cx="2319819" cy="1880559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000"/>
            <a:stretch/>
          </p:blipFill>
          <p:spPr>
            <a:xfrm>
              <a:off x="7799153" y="800514"/>
              <a:ext cx="639232" cy="1880559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8384548" y="860169"/>
              <a:ext cx="1734424" cy="14525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IN" sz="2400" b="1" dirty="0">
                  <a:ln w="1905">
                    <a:solidFill>
                      <a:srgbClr val="FF0000"/>
                    </a:solidFill>
                  </a:ln>
                  <a:solidFill>
                    <a:srgbClr val="FF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NikoshBAN" pitchFamily="2" charset="0"/>
                  <a:cs typeface="NikoshBAN" pitchFamily="2" charset="0"/>
                </a:rPr>
                <a:t>  উত্তর ভুল হয়েছে, </a:t>
              </a:r>
            </a:p>
            <a:p>
              <a:r>
                <a:rPr lang="bn-IN" sz="2400" b="1" dirty="0">
                  <a:ln w="1905">
                    <a:solidFill>
                      <a:srgbClr val="FF0000"/>
                    </a:solidFill>
                  </a:ln>
                  <a:solidFill>
                    <a:srgbClr val="FF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NikoshBAN" pitchFamily="2" charset="0"/>
                  <a:cs typeface="NikoshBAN" pitchFamily="2" charset="0"/>
                </a:rPr>
                <a:t>  আবার চেষ্টা করো।</a:t>
              </a:r>
              <a:endParaRPr lang="en-US" sz="2400" b="1" dirty="0">
                <a:ln w="1905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8227121" y="235084"/>
            <a:ext cx="2828333" cy="1596977"/>
            <a:chOff x="7529278" y="1604694"/>
            <a:chExt cx="3810452" cy="1169792"/>
          </a:xfrm>
        </p:grpSpPr>
        <p:pic>
          <p:nvPicPr>
            <p:cNvPr id="21" name="Picture 20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00"/>
            <a:stretch/>
          </p:blipFill>
          <p:spPr>
            <a:xfrm>
              <a:off x="7529278" y="1613452"/>
              <a:ext cx="748779" cy="918186"/>
            </a:xfrm>
            <a:prstGeom prst="rect">
              <a:avLst/>
            </a:prstGeom>
          </p:spPr>
        </p:pic>
        <p:sp>
          <p:nvSpPr>
            <p:cNvPr id="22" name="TextBox 21"/>
            <p:cNvSpPr txBox="1"/>
            <p:nvPr/>
          </p:nvSpPr>
          <p:spPr>
            <a:xfrm>
              <a:off x="8189261" y="1604694"/>
              <a:ext cx="3150469" cy="11697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IN" sz="2800" b="1" dirty="0">
                  <a:ln w="1905">
                    <a:solidFill>
                      <a:srgbClr val="00B050"/>
                    </a:solidFill>
                  </a:ln>
                  <a:solidFill>
                    <a:srgbClr val="00B05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NikoshBAN" pitchFamily="2" charset="0"/>
                  <a:cs typeface="NikoshBAN" pitchFamily="2" charset="0"/>
                </a:rPr>
                <a:t>উত্তর সঠিক হয়েছে, </a:t>
              </a:r>
            </a:p>
            <a:p>
              <a:r>
                <a:rPr lang="bn-IN" sz="2800" b="1" dirty="0">
                  <a:ln w="1905">
                    <a:solidFill>
                      <a:srgbClr val="00B050"/>
                    </a:solidFill>
                  </a:ln>
                  <a:solidFill>
                    <a:srgbClr val="00B05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NikoshBAN" pitchFamily="2" charset="0"/>
                  <a:cs typeface="NikoshBAN" pitchFamily="2" charset="0"/>
                </a:rPr>
                <a:t>ধন্যবাদ।</a:t>
              </a:r>
              <a:endParaRPr lang="en-US" sz="2800" b="1" dirty="0">
                <a:ln w="1905">
                  <a:solidFill>
                    <a:srgbClr val="00B050"/>
                  </a:solidFill>
                </a:ln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32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2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32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31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27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7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27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6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2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2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3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" dur="3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" dur="3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3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0" dur="3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53" presetClass="exit" presetSubtype="32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28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8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28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27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33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33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8" dur="3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32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00"/>
                            </p:stCondLst>
                            <p:childTnLst>
                              <p:par>
                                <p:cTn id="109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0" dur="29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29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2" dur="29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28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Alternate Process 1"/>
          <p:cNvSpPr/>
          <p:nvPr/>
        </p:nvSpPr>
        <p:spPr>
          <a:xfrm>
            <a:off x="43376" y="33998"/>
            <a:ext cx="12192000" cy="6857999"/>
          </a:xfrm>
          <a:prstGeom prst="flowChartAlternateProcess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9" name="Rectangle: Top Corners Rounded 8"/>
          <p:cNvSpPr/>
          <p:nvPr/>
        </p:nvSpPr>
        <p:spPr>
          <a:xfrm>
            <a:off x="1066801" y="1395366"/>
            <a:ext cx="9677400" cy="3405234"/>
          </a:xfrm>
          <a:prstGeom prst="round2Same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IN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১।</a:t>
            </a:r>
            <a:r>
              <a:rPr lang="en-US" sz="28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বায়ু</a:t>
            </a:r>
            <a:r>
              <a:rPr 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দূষণ</a:t>
            </a:r>
            <a:r>
              <a:rPr 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কাকে</a:t>
            </a:r>
            <a:r>
              <a:rPr 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r>
              <a:rPr lang="en-US" sz="28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২।কী</a:t>
            </a:r>
            <a:r>
              <a:rPr 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কারণে</a:t>
            </a:r>
            <a:r>
              <a:rPr 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বায়ু</a:t>
            </a:r>
            <a:r>
              <a:rPr 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দূষিত</a:t>
            </a:r>
            <a:r>
              <a:rPr 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r>
              <a:rPr lang="en-US" sz="28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৩।বায়ু</a:t>
            </a:r>
            <a:r>
              <a:rPr 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দূষণের</a:t>
            </a:r>
            <a:r>
              <a:rPr 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ফলে</a:t>
            </a:r>
            <a:r>
              <a:rPr 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রোগ</a:t>
            </a:r>
            <a:r>
              <a:rPr 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38200" y="228600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মুল্যায়ন</a:t>
            </a:r>
            <a:endParaRPr lang="en-US" sz="28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695700" y="351710"/>
            <a:ext cx="4800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000" b="1" dirty="0">
                <a:solidFill>
                  <a:srgbClr val="002060"/>
                </a:solidFill>
              </a:rPr>
              <a:t>নীচের প্রশ্ন গুলোর উত্তর দাও।</a:t>
            </a:r>
            <a:endParaRPr lang="en-US" sz="2000" b="1" dirty="0">
              <a:solidFill>
                <a:srgbClr val="00206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02" y="5718406"/>
            <a:ext cx="12170898" cy="113959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399" y="1425846"/>
            <a:ext cx="3733801" cy="337021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811802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Alternate Process 3"/>
          <p:cNvSpPr/>
          <p:nvPr/>
        </p:nvSpPr>
        <p:spPr>
          <a:xfrm>
            <a:off x="0" y="0"/>
            <a:ext cx="12192000" cy="6857999"/>
          </a:xfrm>
          <a:prstGeom prst="flowChartAlternateProcess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181600" y="253905"/>
            <a:ext cx="2209800" cy="571499"/>
          </a:xfrm>
          <a:prstGeom prst="rect">
            <a:avLst/>
          </a:prstGeom>
          <a:gradFill rotWithShape="1">
            <a:gsLst>
              <a:gs pos="0">
                <a:schemeClr val="accent2">
                  <a:tint val="50000"/>
                  <a:satMod val="300000"/>
                </a:schemeClr>
              </a:gs>
              <a:gs pos="35000">
                <a:schemeClr val="accent2">
                  <a:tint val="37000"/>
                  <a:satMod val="300000"/>
                </a:schemeClr>
              </a:gs>
              <a:gs pos="100000">
                <a:schemeClr val="accent2">
                  <a:tint val="15000"/>
                  <a:satMod val="350000"/>
                </a:schemeClr>
              </a:gs>
            </a:gsLst>
            <a:lin ang="16200000" scaled="1"/>
          </a:gradFill>
          <a:ln w="9525">
            <a:solidFill>
              <a:schemeClr val="accent2">
                <a:shade val="95000"/>
                <a:satMod val="105000"/>
              </a:schemeClr>
            </a:solidFill>
          </a:ln>
        </p:spPr>
        <p:txBody>
          <a:bodyPr wrap="square" anchor="t"/>
          <a:lstStyle>
            <a:lvl1pPr lvl="0">
              <a:defRPr/>
            </a:lvl1pPr>
          </a:lstStyle>
          <a:p>
            <a:pPr lvl="0" algn="ctr"/>
            <a:r>
              <a:rPr sz="4400" b="1" dirty="0" err="1">
                <a:solidFill>
                  <a:schemeClr val="dk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sz="4400" b="1" dirty="0">
                <a:solidFill>
                  <a:schemeClr val="dk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sz="4400" b="1" dirty="0" err="1">
                <a:solidFill>
                  <a:schemeClr val="dk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sz="4400" b="1" dirty="0">
              <a:solidFill>
                <a:schemeClr val="dk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90800" y="4724400"/>
            <a:ext cx="7620000" cy="612774"/>
          </a:xfrm>
          <a:prstGeom prst="rect">
            <a:avLst/>
          </a:prstGeom>
          <a:noFill/>
        </p:spPr>
        <p:txBody>
          <a:bodyPr wrap="square" anchor="t"/>
          <a:lstStyle>
            <a:lvl1pPr lvl="0">
              <a:defRPr/>
            </a:lvl1pPr>
          </a:lstStyle>
          <a:p>
            <a:pPr lvl="0" algn="ctr"/>
            <a:r>
              <a:rPr sz="28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১। </a:t>
            </a:r>
            <a:r>
              <a:rPr lang="bn-IN" sz="28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বায়ু</a:t>
            </a:r>
            <a:r>
              <a:rPr sz="28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8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sz="28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ভাবে</a:t>
            </a:r>
            <a:r>
              <a:rPr sz="28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sz="28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দুষিত</a:t>
            </a:r>
            <a:r>
              <a:rPr sz="28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sz="28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sz="28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sz="28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তার</a:t>
            </a:r>
            <a:r>
              <a:rPr sz="28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sz="28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sz="28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sz="28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তালিকা</a:t>
            </a:r>
            <a:r>
              <a:rPr sz="28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sz="28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sz="28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sz="28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আনবে</a:t>
            </a:r>
            <a:r>
              <a:rPr lang="bn-IN" sz="24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bn-IN" sz="28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02" y="5718406"/>
            <a:ext cx="12170898" cy="113959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1371600"/>
            <a:ext cx="3124200" cy="311199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6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Alternate Process 5"/>
          <p:cNvSpPr/>
          <p:nvPr/>
        </p:nvSpPr>
        <p:spPr>
          <a:xfrm>
            <a:off x="0" y="0"/>
            <a:ext cx="12192000" cy="6857999"/>
          </a:xfrm>
          <a:prstGeom prst="flowChartAlternateProcess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86200" y="4804006"/>
            <a:ext cx="4191000" cy="914400"/>
          </a:xfrm>
          <a:prstGeom prst="rect">
            <a:avLst/>
          </a:prstGeom>
          <a:gradFill rotWithShape="1">
            <a:gsLst>
              <a:gs pos="0">
                <a:schemeClr val="accent2">
                  <a:tint val="50000"/>
                  <a:satMod val="300000"/>
                </a:schemeClr>
              </a:gs>
              <a:gs pos="35000">
                <a:schemeClr val="accent2">
                  <a:tint val="37000"/>
                  <a:satMod val="300000"/>
                </a:schemeClr>
              </a:gs>
              <a:gs pos="100000">
                <a:schemeClr val="accent2">
                  <a:tint val="15000"/>
                  <a:satMod val="350000"/>
                </a:schemeClr>
              </a:gs>
            </a:gsLst>
            <a:lin ang="16200000" scaled="1"/>
          </a:gradFill>
          <a:ln w="9525">
            <a:solidFill>
              <a:schemeClr val="accent2">
                <a:shade val="95000"/>
                <a:satMod val="105000"/>
              </a:schemeClr>
            </a:solidFill>
          </a:ln>
        </p:spPr>
        <p:txBody>
          <a:bodyPr wrap="square" anchor="t"/>
          <a:lstStyle>
            <a:lvl1pPr lvl="0">
              <a:defRPr/>
            </a:lvl1pPr>
          </a:lstStyle>
          <a:p>
            <a:pPr lvl="0" algn="ctr"/>
            <a:r>
              <a:rPr lang="bn-IN" sz="6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সবাইকে </a:t>
            </a:r>
            <a:r>
              <a:rPr sz="6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endParaRPr sz="6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90800" y="179308"/>
            <a:ext cx="7010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সুস্থ পরিবেশ ,সুন্দর মন আমরা সবাই করিব গঠন।</a:t>
            </a:r>
          </a:p>
          <a:p>
            <a:r>
              <a:rPr lang="bn-IN" sz="32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 কামনায়.........</a:t>
            </a:r>
            <a:endParaRPr lang="en-US" sz="32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02" y="5718406"/>
            <a:ext cx="12170898" cy="1139593"/>
          </a:xfrm>
          <a:prstGeom prst="rect">
            <a:avLst/>
          </a:prstGeom>
        </p:spPr>
      </p:pic>
      <p:pic>
        <p:nvPicPr>
          <p:cNvPr id="8" name="Picture 7" descr="erqwr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400" y="1178600"/>
            <a:ext cx="5226050" cy="3551119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lowchart: Alternate Process 6"/>
          <p:cNvSpPr/>
          <p:nvPr/>
        </p:nvSpPr>
        <p:spPr>
          <a:xfrm>
            <a:off x="0" y="0"/>
            <a:ext cx="12192000" cy="6858000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990600" y="2120705"/>
            <a:ext cx="4114799" cy="2590800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anchor="t">
            <a:noAutofit/>
          </a:bodyPr>
          <a:lstStyle>
            <a:lvl1pPr lvl="0">
              <a:defRPr/>
            </a:lvl1pPr>
          </a:lstStyle>
          <a:p>
            <a:r>
              <a:rPr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জাহেদুর</a:t>
            </a:r>
            <a:r>
              <a:rPr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রহমান</a:t>
            </a:r>
            <a:endParaRPr sz="36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sz="24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সহকারি</a:t>
            </a:r>
            <a:r>
              <a:rPr sz="24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sz="24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endParaRPr sz="36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sz="24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sz="24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সাগরিয়া</a:t>
            </a:r>
            <a:r>
              <a:rPr sz="24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sz="24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sz="24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sz="24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4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বিদ্যালয়।</a:t>
            </a:r>
            <a:endParaRPr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4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হাতিয়া,নোয়াখালী</a:t>
            </a:r>
            <a:endParaRPr sz="24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sz="7200" b="1" dirty="0">
                <a:solidFill>
                  <a:srgbClr val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​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867400" y="2133600"/>
            <a:ext cx="4800600" cy="25908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cap="rnd">
            <a:solidFill>
              <a:srgbClr val="FF0000"/>
            </a:solidFill>
            <a:prstDash val="sysDot"/>
          </a:ln>
        </p:spPr>
        <p:txBody>
          <a:bodyPr wrap="square" anchor="t"/>
          <a:lstStyle>
            <a:lvl1pPr lvl="0">
              <a:defRPr/>
            </a:lvl1pPr>
          </a:lstStyle>
          <a:p>
            <a:pPr lvl="0" algn="ctr"/>
            <a:r>
              <a:rPr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বিষয়ঃ</a:t>
            </a:r>
            <a:r>
              <a:rPr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প্রাথমিক </a:t>
            </a:r>
            <a:r>
              <a:rPr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বিজ্ঞান</a:t>
            </a:r>
            <a:endParaRPr lang="bn-IN" sz="36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lvl="0" algn="ctr"/>
            <a:r>
              <a:rPr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</a:t>
            </a:r>
            <a:r>
              <a:rPr lang="bn-IN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ণিঃপঞ্চম</a:t>
            </a:r>
            <a:endParaRPr sz="36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lvl="0" algn="ctr"/>
            <a:r>
              <a:rPr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সময়ঃ</a:t>
            </a:r>
            <a:r>
              <a:rPr lang="bn-IN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  <a:r>
              <a:rPr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৫মি</a:t>
            </a:r>
            <a:r>
              <a:rPr lang="bn-IN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নিট</a:t>
            </a:r>
          </a:p>
          <a:p>
            <a:pPr lvl="0" algn="ctr"/>
            <a:r>
              <a:rPr lang="bn-IN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তারিখঃ২৩/০১/২০১৮</a:t>
            </a:r>
            <a:endParaRPr sz="36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lvl="0" algn="ctr"/>
            <a:endParaRPr sz="8000" b="1" i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lvl="0" algn="ctr"/>
            <a:endParaRPr sz="8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57600" y="203282"/>
            <a:ext cx="4419600" cy="1117433"/>
          </a:xfrm>
          <a:prstGeom prst="rect">
            <a:avLst/>
          </a:prstGeom>
          <a:noFill/>
        </p:spPr>
        <p:txBody>
          <a:bodyPr wrap="square" rtlCol="0">
            <a:prstTxWarp prst="textTriangle">
              <a:avLst/>
            </a:prstTxWarp>
            <a:spAutoFit/>
          </a:bodyPr>
          <a:lstStyle/>
          <a:p>
            <a:r>
              <a:rPr lang="bn-IN" sz="60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60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02" y="5718406"/>
            <a:ext cx="12170898" cy="113959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Alternate Process 5"/>
          <p:cNvSpPr/>
          <p:nvPr/>
        </p:nvSpPr>
        <p:spPr>
          <a:xfrm>
            <a:off x="0" y="0"/>
            <a:ext cx="12192000" cy="6857999"/>
          </a:xfrm>
          <a:prstGeom prst="flowChartAlternateProcess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648200" y="25792"/>
            <a:ext cx="3505200" cy="583809"/>
          </a:xfrm>
          <a:prstGeom prst="rect">
            <a:avLst/>
          </a:prstGeom>
          <a:noFill/>
        </p:spPr>
        <p:txBody>
          <a:bodyPr wrap="square" anchor="t"/>
          <a:lstStyle>
            <a:lvl1pPr lvl="0">
              <a:defRPr/>
            </a:lvl1pPr>
          </a:lstStyle>
          <a:p>
            <a:pPr lvl="0" algn="ctr"/>
            <a:r>
              <a:rPr lang="en-US" sz="32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ছবিতে</a:t>
            </a:r>
            <a:r>
              <a:rPr lang="en-US" sz="32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2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2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দেখা</a:t>
            </a:r>
            <a:r>
              <a:rPr lang="en-US" sz="32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যাচ্ছে</a:t>
            </a:r>
            <a:r>
              <a:rPr lang="en-US" sz="32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sz="32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33600" y="3200400"/>
            <a:ext cx="8534400" cy="368300"/>
          </a:xfrm>
          <a:prstGeom prst="rect">
            <a:avLst/>
          </a:prstGeom>
          <a:noFill/>
        </p:spPr>
        <p:txBody>
          <a:bodyPr wrap="square" anchor="t"/>
          <a:lstStyle>
            <a:lvl1pPr lvl="0">
              <a:defRPr/>
            </a:lvl1pPr>
          </a:lstStyle>
          <a:p>
            <a:endParaRPr/>
          </a:p>
        </p:txBody>
      </p:sp>
      <p:pic>
        <p:nvPicPr>
          <p:cNvPr id="5" name="Picture 4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6324600" y="1244415"/>
            <a:ext cx="5257800" cy="314259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4495800" y="4621927"/>
            <a:ext cx="464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4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উপরের ছবি দ্বারা কী বুঝানো হচ্ছে?</a:t>
            </a:r>
            <a:endParaRPr lang="en-US" sz="24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02" y="5718406"/>
            <a:ext cx="12170898" cy="113959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244415"/>
            <a:ext cx="5715000" cy="314029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1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6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6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7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7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Alternate Process 3"/>
          <p:cNvSpPr/>
          <p:nvPr/>
        </p:nvSpPr>
        <p:spPr>
          <a:xfrm>
            <a:off x="0" y="0"/>
            <a:ext cx="12192000" cy="6857999"/>
          </a:xfrm>
          <a:prstGeom prst="flowChartAlternateProcess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944019" y="2057400"/>
            <a:ext cx="6199982" cy="2209800"/>
          </a:xfrm>
          <a:prstGeom prst="rect">
            <a:avLst/>
          </a:prstGeom>
          <a:gradFill rotWithShape="1">
            <a:gsLst>
              <a:gs pos="0">
                <a:schemeClr val="accent4">
                  <a:tint val="50000"/>
                  <a:satMod val="300000"/>
                </a:schemeClr>
              </a:gs>
              <a:gs pos="35000">
                <a:schemeClr val="accent4">
                  <a:tint val="37000"/>
                  <a:satMod val="300000"/>
                </a:schemeClr>
              </a:gs>
              <a:gs pos="100000">
                <a:schemeClr val="accent4">
                  <a:tint val="15000"/>
                  <a:satMod val="350000"/>
                </a:schemeClr>
              </a:gs>
            </a:gsLst>
            <a:lin ang="16200000" scaled="1"/>
          </a:gradFill>
          <a:ln w="9525">
            <a:solidFill>
              <a:schemeClr val="accent4">
                <a:shade val="95000"/>
                <a:satMod val="105000"/>
              </a:schemeClr>
            </a:solidFill>
          </a:ln>
        </p:spPr>
        <p:txBody>
          <a:bodyPr wrap="square" anchor="t"/>
          <a:lstStyle>
            <a:lvl1pPr lvl="0">
              <a:defRPr/>
            </a:lvl1pPr>
          </a:lstStyle>
          <a:p>
            <a:pPr lvl="0"/>
            <a:r>
              <a:rPr lang="en-US" sz="2800" b="1" dirty="0" err="1">
                <a:solidFill>
                  <a:schemeClr val="dk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পরিবেশ</a:t>
            </a:r>
            <a:r>
              <a:rPr lang="en-US" sz="2800" b="1" dirty="0">
                <a:solidFill>
                  <a:schemeClr val="dk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দূষণ</a:t>
            </a:r>
            <a:endParaRPr lang="en-US" sz="2800" b="1" dirty="0">
              <a:solidFill>
                <a:schemeClr val="dk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lvl="0"/>
            <a:r>
              <a:rPr lang="en-US" sz="2800" b="1" dirty="0" err="1">
                <a:solidFill>
                  <a:schemeClr val="dk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সাধারণ</a:t>
            </a:r>
            <a:r>
              <a:rPr lang="en-US" sz="2800" b="1" dirty="0">
                <a:solidFill>
                  <a:schemeClr val="dk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পাঠঃবায়ু</a:t>
            </a:r>
            <a:r>
              <a:rPr lang="en-US" sz="2800" b="1" dirty="0">
                <a:solidFill>
                  <a:schemeClr val="dk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দূষণ</a:t>
            </a:r>
            <a:r>
              <a:rPr lang="en-US" sz="2800" b="1" dirty="0">
                <a:solidFill>
                  <a:schemeClr val="dk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bn-IN" sz="2800" b="1" dirty="0">
                <a:solidFill>
                  <a:schemeClr val="dk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</a:t>
            </a:r>
          </a:p>
          <a:p>
            <a:pPr lvl="0"/>
            <a:r>
              <a:rPr lang="en-US" sz="2800" b="1" dirty="0" err="1">
                <a:solidFill>
                  <a:schemeClr val="dk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পাঠ্যাংশঃবিভিন্ন</a:t>
            </a:r>
            <a:r>
              <a:rPr lang="en-US" sz="2800" b="1" dirty="0">
                <a:solidFill>
                  <a:schemeClr val="dk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ক্ষতিকর</a:t>
            </a:r>
            <a:r>
              <a:rPr lang="en-US" sz="2800" b="1" dirty="0">
                <a:solidFill>
                  <a:schemeClr val="dk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…………</a:t>
            </a:r>
            <a:r>
              <a:rPr lang="en-US" sz="2800" b="1" dirty="0" err="1">
                <a:solidFill>
                  <a:schemeClr val="dk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আক্রান্ত</a:t>
            </a:r>
            <a:r>
              <a:rPr lang="en-US" sz="2800" b="1" dirty="0">
                <a:solidFill>
                  <a:schemeClr val="dk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হচ্ছে</a:t>
            </a:r>
            <a:r>
              <a:rPr lang="en-US" sz="2800" b="1" dirty="0">
                <a:solidFill>
                  <a:schemeClr val="dk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sz="6000" b="1" dirty="0">
                <a:solidFill>
                  <a:schemeClr val="dk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772819" y="609601"/>
            <a:ext cx="236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আজকের পাঠ</a:t>
            </a:r>
            <a:endParaRPr lang="en-US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02" y="5718406"/>
            <a:ext cx="12170898" cy="113959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Alternate Process 4"/>
          <p:cNvSpPr/>
          <p:nvPr/>
        </p:nvSpPr>
        <p:spPr>
          <a:xfrm>
            <a:off x="0" y="0"/>
            <a:ext cx="12192000" cy="6857999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276600" y="609600"/>
            <a:ext cx="5257800" cy="609600"/>
          </a:xfrm>
          <a:prstGeom prst="rect">
            <a:avLst/>
          </a:prstGeom>
          <a:gradFill rotWithShape="1">
            <a:gsLst>
              <a:gs pos="0">
                <a:schemeClr val="accent2">
                  <a:tint val="50000"/>
                  <a:satMod val="300000"/>
                </a:schemeClr>
              </a:gs>
              <a:gs pos="35000">
                <a:schemeClr val="accent2">
                  <a:tint val="37000"/>
                  <a:satMod val="300000"/>
                </a:schemeClr>
              </a:gs>
              <a:gs pos="100000">
                <a:schemeClr val="accent2">
                  <a:tint val="15000"/>
                  <a:satMod val="350000"/>
                </a:schemeClr>
              </a:gs>
            </a:gsLst>
            <a:lin ang="16200000" scaled="1"/>
          </a:gradFill>
          <a:ln w="9525">
            <a:solidFill>
              <a:schemeClr val="accent2">
                <a:shade val="95000"/>
                <a:satMod val="105000"/>
              </a:schemeClr>
            </a:solidFill>
          </a:ln>
        </p:spPr>
        <p:txBody>
          <a:bodyPr wrap="square" anchor="t"/>
          <a:lstStyle>
            <a:lvl1pPr lvl="0">
              <a:defRPr/>
            </a:lvl1pPr>
          </a:lstStyle>
          <a:p>
            <a:pPr lvl="0" algn="ctr"/>
            <a:r>
              <a:rPr lang="bn-IN" sz="3600" b="1" dirty="0">
                <a:solidFill>
                  <a:schemeClr val="dk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পাঠশেষে শিক্ষার্থীরা যা যা শিখবে।</a:t>
            </a:r>
            <a:endParaRPr sz="3600" b="1" dirty="0">
              <a:solidFill>
                <a:schemeClr val="dk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124200" y="2286001"/>
            <a:ext cx="6858000" cy="1384995"/>
          </a:xfrm>
          <a:prstGeom prst="rect">
            <a:avLst/>
          </a:prstGeom>
          <a:solidFill>
            <a:schemeClr val="bg1">
              <a:lumMod val="50000"/>
              <a:lumOff val="5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১।বায়ু দূষণ কী তা বলতে পারবে।.</a:t>
            </a:r>
          </a:p>
          <a:p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২।বায়ু দূষ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ণের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কারণ</a:t>
            </a:r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জানতে পারবে।.</a:t>
            </a:r>
          </a:p>
          <a:p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৩।বায়ু দূষণের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ক্ষতিকর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প্রভাব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বর্ণনা</a:t>
            </a:r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পারবে।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02" y="5715000"/>
            <a:ext cx="12170898" cy="11429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Alternate Process 1"/>
          <p:cNvSpPr/>
          <p:nvPr/>
        </p:nvSpPr>
        <p:spPr>
          <a:xfrm>
            <a:off x="0" y="1"/>
            <a:ext cx="12192000" cy="6857999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Font typeface="Wingdings" panose="05000000000000000000" pitchFamily="2" charset="2"/>
              <a:buChar char="Ø"/>
            </a:pPr>
            <a:endParaRPr lang="en-US" sz="2400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6" name="Rectangle: Diagonal Corners Rounded 5"/>
          <p:cNvSpPr/>
          <p:nvPr/>
        </p:nvSpPr>
        <p:spPr>
          <a:xfrm>
            <a:off x="1752600" y="609600"/>
            <a:ext cx="7010400" cy="1143000"/>
          </a:xfrm>
          <a:prstGeom prst="round2Diag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বায়ু দূষণ বলতে কী বুঝ?</a:t>
            </a:r>
            <a:endParaRPr lang="en-US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675623"/>
            <a:ext cx="1467141" cy="107697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02" y="5715000"/>
            <a:ext cx="12170898" cy="1142999"/>
          </a:xfrm>
          <a:prstGeom prst="rect">
            <a:avLst/>
          </a:prstGeom>
        </p:spPr>
      </p:pic>
      <p:sp>
        <p:nvSpPr>
          <p:cNvPr id="9" name="Rectangle: Diagonal Corners Rounded 8"/>
          <p:cNvSpPr/>
          <p:nvPr/>
        </p:nvSpPr>
        <p:spPr>
          <a:xfrm>
            <a:off x="1752600" y="2819400"/>
            <a:ext cx="8610600" cy="1219200"/>
          </a:xfrm>
          <a:prstGeom prst="round2Diag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ctr">
              <a:buFont typeface="Wingdings" panose="05000000000000000000" pitchFamily="2" charset="2"/>
              <a:buChar char="Ø"/>
            </a:pPr>
            <a:r>
              <a:rPr lang="bn-IN" sz="28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বিভিন্ন ক্ষতিকর গ্যাস,ধূলিকণা,ধোঁয়া অথবা দুর্গন্ধ বায়ুতে মিশে থাকলে ঐ বায়ুকে দূষিত বায়ু বলে।</a:t>
            </a:r>
            <a:endParaRPr lang="en-US" sz="28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3601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lowchart: Alternate Process 6"/>
          <p:cNvSpPr/>
          <p:nvPr/>
        </p:nvSpPr>
        <p:spPr>
          <a:xfrm>
            <a:off x="0" y="0"/>
            <a:ext cx="12192000" cy="6857999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pic>
        <p:nvPicPr>
          <p:cNvPr id="4" name="Picture 3" descr="wrewq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1398587"/>
            <a:ext cx="4217392" cy="2906260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extBox 1"/>
          <p:cNvSpPr txBox="1"/>
          <p:nvPr/>
        </p:nvSpPr>
        <p:spPr>
          <a:xfrm>
            <a:off x="3962400" y="228601"/>
            <a:ext cx="464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কারণে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বায়ু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দূষণ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হতে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পারে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905001" y="4953001"/>
            <a:ext cx="2057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প্রাণির পঁচা দেহ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48400" y="4648200"/>
            <a:ext cx="2362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পঁচা আবর্জনার গন্ধ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02" y="5718406"/>
            <a:ext cx="12170898" cy="113959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1298807"/>
            <a:ext cx="5715000" cy="314029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1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Alternate Process 9"/>
          <p:cNvSpPr/>
          <p:nvPr/>
        </p:nvSpPr>
        <p:spPr>
          <a:xfrm>
            <a:off x="0" y="0"/>
            <a:ext cx="12192000" cy="6857999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029200" y="2971800"/>
            <a:ext cx="184150" cy="368300"/>
          </a:xfrm>
          <a:prstGeom prst="rect">
            <a:avLst/>
          </a:prstGeom>
          <a:noFill/>
        </p:spPr>
        <p:txBody>
          <a:bodyPr wrap="none" anchor="t"/>
          <a:lstStyle>
            <a:lvl1pPr lvl="0">
              <a:defRPr/>
            </a:lvl1pPr>
          </a:lstStyle>
          <a:p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2133600" y="5181600"/>
            <a:ext cx="7924800" cy="368300"/>
          </a:xfrm>
          <a:prstGeom prst="rect">
            <a:avLst/>
          </a:prstGeom>
          <a:noFill/>
        </p:spPr>
        <p:txBody>
          <a:bodyPr wrap="square" anchor="t"/>
          <a:lstStyle>
            <a:lvl1pPr lvl="0">
              <a:defRPr/>
            </a:lvl1pPr>
          </a:lstStyle>
          <a:p>
            <a:endParaRPr/>
          </a:p>
        </p:txBody>
      </p:sp>
      <p:pic>
        <p:nvPicPr>
          <p:cNvPr id="5" name="Picture 4" descr="erqw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3950" y="980422"/>
            <a:ext cx="5073650" cy="3447563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1371600" y="4569767"/>
            <a:ext cx="365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কল্ কারখানার কালো ধূয়া</a:t>
            </a:r>
            <a:endParaRPr lang="en-US" sz="32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391400" y="4728995"/>
            <a:ext cx="30316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মরু ভূমির ঝড়</a:t>
            </a:r>
            <a:endParaRPr lang="en-US" sz="32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013" y="980422"/>
            <a:ext cx="4685108" cy="3439178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11" name="TextBox 10"/>
          <p:cNvSpPr txBox="1"/>
          <p:nvPr/>
        </p:nvSpPr>
        <p:spPr>
          <a:xfrm>
            <a:off x="3962400" y="228601"/>
            <a:ext cx="464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কারণে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বায়ু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দূষণ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হতে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পারে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02" y="5718406"/>
            <a:ext cx="12170898" cy="113959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Alternate Process 5"/>
          <p:cNvSpPr/>
          <p:nvPr/>
        </p:nvSpPr>
        <p:spPr>
          <a:xfrm>
            <a:off x="0" y="0"/>
            <a:ext cx="12192000" cy="6857999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pic>
        <p:nvPicPr>
          <p:cNvPr id="2" name="Picture 1" descr="erwwq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1290" y="1198821"/>
            <a:ext cx="4318909" cy="3129516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2" descr="dsaew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41598" y="1165995"/>
            <a:ext cx="3988201" cy="3189495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2465618" y="4775338"/>
            <a:ext cx="25635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গাড়ির কালো ধুঁয়া</a:t>
            </a:r>
            <a:endParaRPr lang="en-US" sz="28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300001" y="4775338"/>
            <a:ext cx="29963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অকারণে আগুন জ্বালানো</a:t>
            </a:r>
            <a:endParaRPr lang="en-US" sz="28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62400" y="228601"/>
            <a:ext cx="464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কারণে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বায়ু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দূষণ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হতে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পারে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02" y="5718406"/>
            <a:ext cx="12170898" cy="113959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</p:bldLst>
  </p:timing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Atlas</Template>
  <TotalTime>524</TotalTime>
  <Words>350</Words>
  <Application>Microsoft Office PowerPoint</Application>
  <PresentationFormat>Widescreen</PresentationFormat>
  <Paragraphs>73</Paragraphs>
  <Slides>17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Calibri</vt:lpstr>
      <vt:lpstr>Calibri Light</vt:lpstr>
      <vt:lpstr>NikoshBAN</vt:lpstr>
      <vt:lpstr>Rockwell</vt:lpstr>
      <vt:lpstr>Vrinda</vt:lpstr>
      <vt:lpstr>Wingdings</vt:lpstr>
      <vt:lpstr>Atlas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Windows User</cp:lastModifiedBy>
  <cp:revision>124</cp:revision>
  <dcterms:modified xsi:type="dcterms:W3CDTF">2018-01-24T12:49:42Z</dcterms:modified>
</cp:coreProperties>
</file>